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6" r:id="rId10"/>
    <p:sldId id="264" r:id="rId11"/>
    <p:sldId id="265" r:id="rId12"/>
    <p:sldId id="267" r:id="rId13"/>
    <p:sldId id="268" r:id="rId14"/>
    <p:sldId id="269" r:id="rId15"/>
    <p:sldId id="270" r:id="rId16"/>
    <p:sldId id="271" r:id="rId17"/>
    <p:sldId id="272" r:id="rId18"/>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sl-SI" smtClean="0"/>
              <a:t>Uredite slog naslova matrice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Kliknite, da uredite slog podnaslova matrice</a:t>
            </a:r>
            <a:endParaRPr lang="en-US" dirty="0"/>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476523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sl-SI" smtClean="0"/>
              <a:t>Uredite slog naslova matrice</a:t>
            </a:r>
            <a:endParaRPr lang="en-US" dirty="0"/>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1198415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sl-SI" smtClean="0"/>
              <a:t>Uredite slog naslova matrice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1684406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Date Placeholder 4"/>
          <p:cNvSpPr>
            <a:spLocks noGrp="1"/>
          </p:cNvSpPr>
          <p:nvPr>
            <p:ph type="dt" sz="half" idx="10"/>
          </p:nvPr>
        </p:nvSpPr>
        <p:spPr/>
        <p:txBody>
          <a:bodyPr/>
          <a:lstStyle/>
          <a:p>
            <a:fld id="{25B12CD1-1C80-4D22-9A4A-A9EC4146849E}" type="datetimeFigureOut">
              <a:rPr lang="sl-SI" smtClean="0"/>
              <a:t>31. 01. 2023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589271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7" name="Date Placeholder 6"/>
          <p:cNvSpPr>
            <a:spLocks noGrp="1"/>
          </p:cNvSpPr>
          <p:nvPr>
            <p:ph type="dt" sz="half" idx="10"/>
          </p:nvPr>
        </p:nvSpPr>
        <p:spPr/>
        <p:txBody>
          <a:bodyPr/>
          <a:lstStyle/>
          <a:p>
            <a:fld id="{25B12CD1-1C80-4D22-9A4A-A9EC4146849E}" type="datetimeFigureOut">
              <a:rPr lang="sl-SI" smtClean="0"/>
              <a:t>31. 01. 2023</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2098544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25B12CD1-1C80-4D22-9A4A-A9EC4146849E}" type="datetimeFigureOut">
              <a:rPr lang="sl-SI" smtClean="0"/>
              <a:t>31. 01. 2023</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3314657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12CD1-1C80-4D22-9A4A-A9EC4146849E}" type="datetimeFigureOut">
              <a:rPr lang="sl-SI" smtClean="0"/>
              <a:t>31. 01. 2023</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387813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sl-SI" smtClean="0"/>
              <a:t>Uredite slog naslova matrice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25B12CD1-1C80-4D22-9A4A-A9EC4146849E}" type="datetimeFigureOut">
              <a:rPr lang="sl-SI" smtClean="0"/>
              <a:t>31. 01. 2023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3064883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sl-SI" smtClean="0"/>
              <a:t>Uredite slog naslova matrice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l-SI" smtClean="0"/>
              <a:t>Kliknite ikono, če želite dodati sliko</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25B12CD1-1C80-4D22-9A4A-A9EC4146849E}" type="datetimeFigureOut">
              <a:rPr lang="sl-SI" smtClean="0"/>
              <a:t>31. 01. 2023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556222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aslov in na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sl-SI" smtClean="0"/>
              <a:t>Uredite slog naslova matrice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202492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z napiso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l-SI" smtClean="0"/>
              <a:t>Uredite slog naslova matrice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smtClean="0"/>
              <a:t>Uredite sloge besedila matrice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81435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ica z ime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sl-SI" smtClean="0"/>
              <a:t>Uredite slog naslova matrice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99804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kartice z imeno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l-SI" smtClean="0"/>
              <a:t>Uredite slog naslova matrice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smtClean="0"/>
              <a:t>Uredite sloge besedila matrice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5288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esnično ali neresničn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sl-SI" smtClean="0"/>
              <a:t>Uredite slog naslova matrice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smtClean="0"/>
              <a:t>Uredite sloge besedila matrice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121437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2993709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sl-SI" smtClean="0"/>
              <a:t>Uredite slog naslova matrice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10"/>
          </p:nvPr>
        </p:nvSpPr>
        <p:spPr/>
        <p:txBody>
          <a:bodyPr/>
          <a:lstStyle/>
          <a:p>
            <a:fld id="{25B12CD1-1C80-4D22-9A4A-A9EC4146849E}" type="datetimeFigureOut">
              <a:rPr lang="sl-SI" smtClean="0"/>
              <a:t>31. 01. 2023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A6DAD7F-906C-41AF-BBE8-95917D76B608}" type="slidenum">
              <a:rPr lang="sl-SI" smtClean="0"/>
              <a:t>‹#›</a:t>
            </a:fld>
            <a:endParaRPr lang="sl-SI"/>
          </a:p>
        </p:txBody>
      </p:sp>
    </p:spTree>
    <p:extLst>
      <p:ext uri="{BB962C8B-B14F-4D97-AF65-F5344CB8AC3E}">
        <p14:creationId xmlns:p14="http://schemas.microsoft.com/office/powerpoint/2010/main" val="226070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sl-SI" smtClean="0"/>
              <a:t>Uredite slog naslova matrice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5B12CD1-1C80-4D22-9A4A-A9EC4146849E}" type="datetimeFigureOut">
              <a:rPr lang="sl-SI" smtClean="0"/>
              <a:t>31. 01. 2023</a:t>
            </a:fld>
            <a:endParaRPr lang="sl-SI"/>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A6DAD7F-906C-41AF-BBE8-95917D76B608}" type="slidenum">
              <a:rPr lang="sl-SI" smtClean="0"/>
              <a:t>‹#›</a:t>
            </a:fld>
            <a:endParaRPr lang="sl-SI"/>
          </a:p>
        </p:txBody>
      </p:sp>
    </p:spTree>
    <p:extLst>
      <p:ext uri="{BB962C8B-B14F-4D97-AF65-F5344CB8AC3E}">
        <p14:creationId xmlns:p14="http://schemas.microsoft.com/office/powerpoint/2010/main" val="45411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v. Frančišek Asiški | Frančiškanski samostan Kostanjevica in Nova Go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40" y="652875"/>
            <a:ext cx="5917325" cy="5632310"/>
          </a:xfrm>
          <a:prstGeom prst="rect">
            <a:avLst/>
          </a:prstGeom>
          <a:noFill/>
          <a:extLst>
            <a:ext uri="{909E8E84-426E-40DD-AFC4-6F175D3DCCD1}">
              <a14:hiddenFill xmlns:a14="http://schemas.microsoft.com/office/drawing/2010/main">
                <a:solidFill>
                  <a:srgbClr val="FFFFFF"/>
                </a:solidFill>
              </a14:hiddenFill>
            </a:ext>
          </a:extLst>
        </p:spPr>
      </p:pic>
      <p:sp>
        <p:nvSpPr>
          <p:cNvPr id="4" name="Pravokotnik 3"/>
          <p:cNvSpPr/>
          <p:nvPr/>
        </p:nvSpPr>
        <p:spPr>
          <a:xfrm>
            <a:off x="7031421" y="495220"/>
            <a:ext cx="4824248" cy="6247864"/>
          </a:xfrm>
          <a:prstGeom prst="rect">
            <a:avLst/>
          </a:prstGeom>
        </p:spPr>
        <p:txBody>
          <a:bodyPr wrap="square">
            <a:spAutoFit/>
          </a:bodyPr>
          <a:lstStyle/>
          <a:p>
            <a:pPr algn="ctr"/>
            <a:r>
              <a:rPr lang="sl-SI" sz="2000" b="1" dirty="0" smtClean="0"/>
              <a:t>BULA PAPEŽA HONORIJA III. </a:t>
            </a:r>
          </a:p>
          <a:p>
            <a:pPr algn="ctr"/>
            <a:r>
              <a:rPr lang="sl-SI" sz="2000" b="1" dirty="0" smtClean="0"/>
              <a:t>O VODILU MANJŠIH BRATOV </a:t>
            </a:r>
          </a:p>
          <a:p>
            <a:r>
              <a:rPr lang="sl-SI" sz="2000" dirty="0" smtClean="0"/>
              <a:t>Škof </a:t>
            </a:r>
            <a:r>
              <a:rPr lang="sl-SI" sz="2000" dirty="0" err="1" smtClean="0"/>
              <a:t>Honorij</a:t>
            </a:r>
            <a:r>
              <a:rPr lang="sl-SI" sz="2000" dirty="0" smtClean="0"/>
              <a:t>, služabnik božjih služabnikov. </a:t>
            </a:r>
          </a:p>
          <a:p>
            <a:r>
              <a:rPr lang="sl-SI" sz="2000" dirty="0" smtClean="0"/>
              <a:t>Ljubljenim sinovom, bratu Frančišku </a:t>
            </a:r>
          </a:p>
          <a:p>
            <a:r>
              <a:rPr lang="sl-SI" sz="2000" dirty="0" smtClean="0"/>
              <a:t>in drugim bratom iz reda manjših bratov, </a:t>
            </a:r>
          </a:p>
          <a:p>
            <a:r>
              <a:rPr lang="sl-SI" sz="2000" dirty="0" smtClean="0"/>
              <a:t>pozdrav in apostolski blagoslov. </a:t>
            </a:r>
          </a:p>
          <a:p>
            <a:r>
              <a:rPr lang="sl-SI" sz="2000" dirty="0" smtClean="0"/>
              <a:t>Apostolski sedež navadno ustreže </a:t>
            </a:r>
          </a:p>
          <a:p>
            <a:r>
              <a:rPr lang="sl-SI" sz="2000" dirty="0" smtClean="0"/>
              <a:t>pobožnim prošnjam in dobrotno ugodi </a:t>
            </a:r>
          </a:p>
          <a:p>
            <a:r>
              <a:rPr lang="sl-SI" sz="2000" dirty="0" smtClean="0"/>
              <a:t>poštenim željam prosilcev. </a:t>
            </a:r>
          </a:p>
          <a:p>
            <a:r>
              <a:rPr lang="sl-SI" sz="2000" dirty="0" smtClean="0"/>
              <a:t>Vaše pobožne prošnje, dragi sinovi v Gospodu, </a:t>
            </a:r>
          </a:p>
          <a:p>
            <a:r>
              <a:rPr lang="sl-SI" sz="2000" dirty="0" smtClean="0"/>
              <a:t>so nas nagnile, da vam tu napisano </a:t>
            </a:r>
          </a:p>
          <a:p>
            <a:r>
              <a:rPr lang="sl-SI" sz="2000" dirty="0" smtClean="0"/>
              <a:t>Vodilo vašega reda, </a:t>
            </a:r>
          </a:p>
          <a:p>
            <a:r>
              <a:rPr lang="sl-SI" sz="2000" dirty="0" smtClean="0"/>
              <a:t>ki ga je odobril naš prednik </a:t>
            </a:r>
          </a:p>
          <a:p>
            <a:r>
              <a:rPr lang="sl-SI" sz="2000" dirty="0" smtClean="0"/>
              <a:t>blagega spomina papež Inocenc, </a:t>
            </a:r>
          </a:p>
          <a:p>
            <a:r>
              <a:rPr lang="sl-SI" sz="2000" dirty="0" smtClean="0"/>
              <a:t>z apostolsko oblastjo potrdimo in </a:t>
            </a:r>
          </a:p>
          <a:p>
            <a:r>
              <a:rPr lang="sl-SI" sz="2000" dirty="0" smtClean="0"/>
              <a:t>s tem pismom sprejmemo v varstvo. </a:t>
            </a:r>
          </a:p>
          <a:p>
            <a:r>
              <a:rPr lang="sl-SI" sz="2000" dirty="0" smtClean="0"/>
              <a:t>To Vodilo je tako: </a:t>
            </a:r>
            <a:endParaRPr lang="sl-SI" sz="2000" dirty="0"/>
          </a:p>
        </p:txBody>
      </p:sp>
    </p:spTree>
    <p:extLst>
      <p:ext uri="{BB962C8B-B14F-4D97-AF65-F5344CB8AC3E}">
        <p14:creationId xmlns:p14="http://schemas.microsoft.com/office/powerpoint/2010/main" val="32643155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746234" y="1675748"/>
            <a:ext cx="9259614" cy="2862322"/>
          </a:xfrm>
          <a:prstGeom prst="rect">
            <a:avLst/>
          </a:prstGeom>
        </p:spPr>
        <p:txBody>
          <a:bodyPr wrap="square">
            <a:spAutoFit/>
          </a:bodyPr>
          <a:lstStyle/>
          <a:p>
            <a:pPr marL="571500" indent="-571500" algn="ctr">
              <a:buAutoNum type="romanUcPeriod"/>
            </a:pPr>
            <a:r>
              <a:rPr lang="sl-SI" sz="2400" b="1" dirty="0" smtClean="0"/>
              <a:t>V imenu Gospodovem se začne življenje manjših bratov </a:t>
            </a:r>
          </a:p>
          <a:p>
            <a:endParaRPr lang="sl-SI" sz="2800" b="1" dirty="0" smtClean="0"/>
          </a:p>
          <a:p>
            <a:r>
              <a:rPr lang="sl-SI" sz="2000" dirty="0" smtClean="0"/>
              <a:t>1 Vodilo in življenje manjših bratov je spolnjevanje svetega evangelija našega Gospoda Jezusa Kristusa z življenjem v pokorščini, brez lastnine in v čistosti. </a:t>
            </a:r>
          </a:p>
          <a:p>
            <a:endParaRPr lang="sl-SI" sz="2800" dirty="0" smtClean="0"/>
          </a:p>
          <a:p>
            <a:r>
              <a:rPr lang="sl-SI" sz="2000" dirty="0" smtClean="0"/>
              <a:t>2 Brat Frančišek obljublja pokorščino in spoštovanje gospodu papežu </a:t>
            </a:r>
            <a:r>
              <a:rPr lang="sl-SI" sz="2000" dirty="0" err="1" smtClean="0"/>
              <a:t>Honoriju</a:t>
            </a:r>
            <a:r>
              <a:rPr lang="sl-SI" sz="2000" dirty="0" smtClean="0"/>
              <a:t> in njegovim zakonito izvoljenim naslednikom ter rimski Cerkvi. Drugi bratje so dolžni ubogati brata Frančiška in njegove naslednike.</a:t>
            </a:r>
            <a:endParaRPr lang="sl-SI" sz="2000" dirty="0"/>
          </a:p>
        </p:txBody>
      </p:sp>
    </p:spTree>
    <p:extLst>
      <p:ext uri="{BB962C8B-B14F-4D97-AF65-F5344CB8AC3E}">
        <p14:creationId xmlns:p14="http://schemas.microsoft.com/office/powerpoint/2010/main" val="3546222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578069" y="430265"/>
            <a:ext cx="10993820" cy="6340197"/>
          </a:xfrm>
          <a:prstGeom prst="rect">
            <a:avLst/>
          </a:prstGeom>
        </p:spPr>
        <p:txBody>
          <a:bodyPr wrap="square">
            <a:spAutoFit/>
          </a:bodyPr>
          <a:lstStyle/>
          <a:p>
            <a:pPr algn="ctr"/>
            <a:r>
              <a:rPr lang="sl-SI" sz="2400" b="1" dirty="0" smtClean="0"/>
              <a:t>II. Tisti, ki žele to življenje sprejeti, in kako jih je treba sprejemati </a:t>
            </a:r>
          </a:p>
          <a:p>
            <a:endParaRPr lang="sl-SI" b="1" dirty="0"/>
          </a:p>
          <a:p>
            <a:r>
              <a:rPr lang="sl-SI" sz="2000" dirty="0" smtClean="0"/>
              <a:t>1 Tiste, ki bodo hoteli sprejeti to življenje in bodo prišli k našim bratom, naj jih pošljejo k svojim provincialnim ministrom. Samo tem in ne drugim je podeljeno dovoljenje sprejemati brate. </a:t>
            </a:r>
          </a:p>
          <a:p>
            <a:endParaRPr lang="sl-SI" sz="800" dirty="0" smtClean="0"/>
          </a:p>
          <a:p>
            <a:r>
              <a:rPr lang="sl-SI" sz="2000" dirty="0" smtClean="0"/>
              <a:t>2 Ministri naj jih skrbno izprašajo o katoliški veri in cerkvenih zakramentih. </a:t>
            </a:r>
          </a:p>
          <a:p>
            <a:endParaRPr lang="sl-SI" sz="800" dirty="0" smtClean="0"/>
          </a:p>
          <a:p>
            <a:r>
              <a:rPr lang="sl-SI" sz="2000" dirty="0" smtClean="0"/>
              <a:t>3 Če vse to verujejo in hočejo zvesto izpovedovati in izpolnjevati do konca; </a:t>
            </a:r>
          </a:p>
          <a:p>
            <a:endParaRPr lang="sl-SI" sz="800" dirty="0" smtClean="0"/>
          </a:p>
          <a:p>
            <a:r>
              <a:rPr lang="sl-SI" sz="2000" dirty="0" smtClean="0"/>
              <a:t>4 in če niso oženjeni - ali če so, pa so žene že stopile v samostan, ali jim dale po pooblastilu svojega škofa dovoljenje, potem ko so že napravile zaobljubo zdržnosti; in če so žene že tako v letih, da se ne more zbuditi sum – </a:t>
            </a:r>
          </a:p>
          <a:p>
            <a:endParaRPr lang="sl-SI" sz="800" dirty="0" smtClean="0"/>
          </a:p>
          <a:p>
            <a:r>
              <a:rPr lang="sl-SI" sz="2000" dirty="0" smtClean="0"/>
              <a:t>5 tedaj naj jim reko besede svetega evangelija (</a:t>
            </a:r>
            <a:r>
              <a:rPr lang="sl-SI" sz="2000" dirty="0" err="1" smtClean="0"/>
              <a:t>Mt</a:t>
            </a:r>
            <a:r>
              <a:rPr lang="sl-SI" sz="2000" dirty="0" smtClean="0"/>
              <a:t> 19,21), da gredo, prodajo vse svoje imetje in poskrbe, da bo razdeljeno ubogim. </a:t>
            </a:r>
          </a:p>
          <a:p>
            <a:endParaRPr lang="sl-SI" sz="800" dirty="0" smtClean="0"/>
          </a:p>
          <a:p>
            <a:r>
              <a:rPr lang="sl-SI" sz="2000" dirty="0" smtClean="0"/>
              <a:t>6 Če tega ne morejo storiti, zadostuje njihova dobra volja. </a:t>
            </a:r>
          </a:p>
          <a:p>
            <a:endParaRPr lang="sl-SI" sz="800" dirty="0" smtClean="0"/>
          </a:p>
          <a:p>
            <a:r>
              <a:rPr lang="sl-SI" sz="2000" dirty="0" smtClean="0"/>
              <a:t>7 Bratje in njihovi ministri naj se varujejo, da se ne bodo vmešavali v njihove časne zadeve, da bodo svobodno naredili z njimi, kakor jih bo Gospod navdihnil. </a:t>
            </a:r>
          </a:p>
          <a:p>
            <a:endParaRPr lang="sl-SI" sz="800" dirty="0"/>
          </a:p>
          <a:p>
            <a:r>
              <a:rPr lang="sl-SI" sz="2000" dirty="0" smtClean="0"/>
              <a:t>8 Če bi pa vprašali za nasvet, jih ministri lahko pošljejo h kakim bogaboječim ljudem, da bodo po njihovem nasvetu svoje dobrine razdelili ubogim. </a:t>
            </a:r>
            <a:endParaRPr lang="sl-SI" sz="2000" dirty="0"/>
          </a:p>
        </p:txBody>
      </p:sp>
    </p:spTree>
    <p:extLst>
      <p:ext uri="{BB962C8B-B14F-4D97-AF65-F5344CB8AC3E}">
        <p14:creationId xmlns:p14="http://schemas.microsoft.com/office/powerpoint/2010/main" val="1921036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515006" y="520116"/>
            <a:ext cx="10983310" cy="6001643"/>
          </a:xfrm>
          <a:prstGeom prst="rect">
            <a:avLst/>
          </a:prstGeom>
        </p:spPr>
        <p:txBody>
          <a:bodyPr wrap="square">
            <a:spAutoFit/>
          </a:bodyPr>
          <a:lstStyle/>
          <a:p>
            <a:r>
              <a:rPr lang="sl-SI" sz="2000" dirty="0" smtClean="0"/>
              <a:t>9 Nato naj jim dajo obleko preizkušnje: dve tuniki brez kapuce, pas, hlače in </a:t>
            </a:r>
            <a:r>
              <a:rPr lang="sl-SI" sz="2000" dirty="0" err="1" smtClean="0"/>
              <a:t>kaparon</a:t>
            </a:r>
            <a:r>
              <a:rPr lang="sl-SI" sz="2000" dirty="0" smtClean="0"/>
              <a:t>, ki sega do pasu, </a:t>
            </a:r>
          </a:p>
          <a:p>
            <a:endParaRPr lang="sl-SI" sz="800" dirty="0"/>
          </a:p>
          <a:p>
            <a:r>
              <a:rPr lang="sl-SI" sz="2000" dirty="0" smtClean="0"/>
              <a:t>10 razen če se ministrom kdaj ne bo pred Bogom zdelo primernejše kaj drugega. </a:t>
            </a:r>
          </a:p>
          <a:p>
            <a:endParaRPr lang="sl-SI" sz="800" dirty="0" smtClean="0"/>
          </a:p>
          <a:p>
            <a:r>
              <a:rPr lang="sl-SI" sz="2000" dirty="0" smtClean="0"/>
              <a:t>11 Po končanem letu preizkušnje naj jih sprejmejo v pokorščino, ko obljubijo vedno tako živeti in spolnjevati Vodilo. </a:t>
            </a:r>
          </a:p>
          <a:p>
            <a:endParaRPr lang="sl-SI" sz="800" dirty="0" smtClean="0"/>
          </a:p>
          <a:p>
            <a:r>
              <a:rPr lang="sl-SI" sz="2000" dirty="0" smtClean="0"/>
              <a:t>12 Po določbi gospoda papeža jim nikakor ni dovoljeno izstopiti iz tega reda, </a:t>
            </a:r>
          </a:p>
          <a:p>
            <a:endParaRPr lang="sl-SI" sz="800" dirty="0" smtClean="0"/>
          </a:p>
          <a:p>
            <a:r>
              <a:rPr lang="sl-SI" sz="2000" dirty="0" smtClean="0"/>
              <a:t>13 kajti po svetem evangeliju “nihče, kdor roko položi na plug in se ozira nazaj, ni pripravljen za božje kraljestvo” (</a:t>
            </a:r>
            <a:r>
              <a:rPr lang="sl-SI" sz="2000" dirty="0" err="1" smtClean="0"/>
              <a:t>Lk</a:t>
            </a:r>
            <a:r>
              <a:rPr lang="sl-SI" sz="2000" dirty="0" smtClean="0"/>
              <a:t> 9,62). </a:t>
            </a:r>
          </a:p>
          <a:p>
            <a:endParaRPr lang="sl-SI" sz="800" dirty="0" smtClean="0"/>
          </a:p>
          <a:p>
            <a:r>
              <a:rPr lang="sl-SI" sz="2000" dirty="0" smtClean="0"/>
              <a:t>14 Tisti, ki so že obljubili pokorščino, naj imajo eno tuniko s kapuco; in če hočejo, lahko imajo še drugo brez kapuce. </a:t>
            </a:r>
          </a:p>
          <a:p>
            <a:endParaRPr lang="sl-SI" sz="800" dirty="0" smtClean="0"/>
          </a:p>
          <a:p>
            <a:r>
              <a:rPr lang="sl-SI" sz="2000" dirty="0" smtClean="0"/>
              <a:t>15 Obuvalo smejo nositi vsi, katerim je potrebno. </a:t>
            </a:r>
          </a:p>
          <a:p>
            <a:endParaRPr lang="sl-SI" sz="800" dirty="0" smtClean="0"/>
          </a:p>
          <a:p>
            <a:r>
              <a:rPr lang="sl-SI" sz="2000" dirty="0" smtClean="0"/>
              <a:t>16 Vsi bratje naj se preprosto oblačijo. Obleko naj z božjim blagoslovom krpajo z raševino in drugimi krpami. </a:t>
            </a:r>
          </a:p>
          <a:p>
            <a:endParaRPr lang="sl-SI" sz="800" dirty="0" smtClean="0"/>
          </a:p>
          <a:p>
            <a:r>
              <a:rPr lang="sl-SI" sz="2000" dirty="0" smtClean="0"/>
              <a:t>17 Opominjam jih in spodbujam, naj ne prezirajo in obsojajo ljudi, katere vidijo, kako so oblečeni v mehka in pisana oblačila in kako uživajo izbrane jedi in pijače; rajši naj marveč vsak samega sebe sodi in prezira.</a:t>
            </a:r>
            <a:endParaRPr lang="sl-SI" sz="2000" dirty="0"/>
          </a:p>
        </p:txBody>
      </p:sp>
    </p:spTree>
    <p:extLst>
      <p:ext uri="{BB962C8B-B14F-4D97-AF65-F5344CB8AC3E}">
        <p14:creationId xmlns:p14="http://schemas.microsoft.com/office/powerpoint/2010/main" val="2841963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567557" y="580634"/>
            <a:ext cx="10941269" cy="5693866"/>
          </a:xfrm>
          <a:prstGeom prst="rect">
            <a:avLst/>
          </a:prstGeom>
        </p:spPr>
        <p:txBody>
          <a:bodyPr wrap="square">
            <a:spAutoFit/>
          </a:bodyPr>
          <a:lstStyle/>
          <a:p>
            <a:pPr algn="ctr"/>
            <a:r>
              <a:rPr lang="sl-SI" sz="2400" b="1" dirty="0" smtClean="0"/>
              <a:t>III. Molitveno bogoslužje in post; kako naj bratje hodijo po svetu </a:t>
            </a:r>
          </a:p>
          <a:p>
            <a:pPr algn="ctr"/>
            <a:endParaRPr lang="sl-SI" sz="2000" b="1" dirty="0" smtClean="0"/>
          </a:p>
          <a:p>
            <a:r>
              <a:rPr lang="sl-SI" sz="2000" dirty="0" smtClean="0"/>
              <a:t>1 Kleriki naj opravljajo molitveno bogoslužje po obredu svete rimske Cerkve razen </a:t>
            </a:r>
            <a:r>
              <a:rPr lang="sl-SI" sz="2000" dirty="0" err="1" smtClean="0"/>
              <a:t>psalterija</a:t>
            </a:r>
            <a:r>
              <a:rPr lang="sl-SI" sz="2000" dirty="0" smtClean="0"/>
              <a:t>, </a:t>
            </a:r>
          </a:p>
          <a:p>
            <a:endParaRPr lang="sl-SI" sz="2000" dirty="0"/>
          </a:p>
          <a:p>
            <a:r>
              <a:rPr lang="sl-SI" sz="2000" dirty="0" smtClean="0"/>
              <a:t>2 iz katerega bodo lahko imeli brevirje. </a:t>
            </a:r>
          </a:p>
          <a:p>
            <a:endParaRPr lang="sl-SI" sz="2000" dirty="0" smtClean="0"/>
          </a:p>
          <a:p>
            <a:r>
              <a:rPr lang="sl-SI" sz="2000" dirty="0" smtClean="0"/>
              <a:t>3 Laiki pa naj molijo štiriindvajset očenašev za jutranjice, pet za hvalnice; po sedem za prvo, tretjo, šesto in deveto uro, dvanajst za večernice in sedem za sklepnice. </a:t>
            </a:r>
          </a:p>
          <a:p>
            <a:endParaRPr lang="sl-SI" sz="2000" dirty="0" smtClean="0"/>
          </a:p>
          <a:p>
            <a:r>
              <a:rPr lang="sl-SI" sz="2000" dirty="0" smtClean="0"/>
              <a:t>4 Molijo naj tudi za rajne. </a:t>
            </a:r>
          </a:p>
          <a:p>
            <a:endParaRPr lang="sl-SI" sz="2000" dirty="0" smtClean="0"/>
          </a:p>
          <a:p>
            <a:r>
              <a:rPr lang="sl-SI" sz="2000" dirty="0" smtClean="0"/>
              <a:t>5 Postijo naj se od praznika vseh svetnikov do božiča. </a:t>
            </a:r>
          </a:p>
          <a:p>
            <a:endParaRPr lang="sl-SI" sz="2000" dirty="0" smtClean="0"/>
          </a:p>
          <a:p>
            <a:r>
              <a:rPr lang="sl-SI" sz="2000" dirty="0" smtClean="0"/>
              <a:t>6 Kateri se prostovoljno postijo v svetem štiridesetdnevnem postu, ki se začne z Gospodovim razglašenjem in traja štirideset dni, ki jih je Gospod posvetil s svojim svetim postom, naj prejmejo blagoslov od Gospoda; tisti pa, ki se nočejo postiti, naj ne bodo k temu prisiljeni.   </a:t>
            </a:r>
          </a:p>
          <a:p>
            <a:endParaRPr lang="sl-SI" sz="2000" dirty="0"/>
          </a:p>
          <a:p>
            <a:r>
              <a:rPr lang="sl-SI" sz="2000" dirty="0" smtClean="0"/>
              <a:t>7 Postijo pa naj se drugih štirideset dni do velike noči. </a:t>
            </a:r>
          </a:p>
        </p:txBody>
      </p:sp>
    </p:spTree>
    <p:extLst>
      <p:ext uri="{BB962C8B-B14F-4D97-AF65-F5344CB8AC3E}">
        <p14:creationId xmlns:p14="http://schemas.microsoft.com/office/powerpoint/2010/main" val="1340764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641130" y="1258385"/>
            <a:ext cx="11098924" cy="4401205"/>
          </a:xfrm>
          <a:prstGeom prst="rect">
            <a:avLst/>
          </a:prstGeom>
        </p:spPr>
        <p:txBody>
          <a:bodyPr wrap="square">
            <a:spAutoFit/>
          </a:bodyPr>
          <a:lstStyle/>
          <a:p>
            <a:r>
              <a:rPr lang="sl-SI" sz="2000" dirty="0" smtClean="0"/>
              <a:t>8 Ob </a:t>
            </a:r>
            <a:r>
              <a:rPr lang="sl-SI" sz="2000" dirty="0"/>
              <a:t>drugih časih se niso dolžni postiti razen ob petkih. </a:t>
            </a:r>
            <a:endParaRPr lang="sl-SI" sz="2000" dirty="0" smtClean="0"/>
          </a:p>
          <a:p>
            <a:endParaRPr lang="sl-SI" sz="2000" dirty="0" smtClean="0"/>
          </a:p>
          <a:p>
            <a:r>
              <a:rPr lang="sl-SI" sz="2000" dirty="0" smtClean="0"/>
              <a:t>9 V </a:t>
            </a:r>
            <a:r>
              <a:rPr lang="sl-SI" sz="2000" dirty="0"/>
              <a:t>času očitne potrebe pa se bratje sploh niso dolžni telesno postiti</a:t>
            </a:r>
            <a:r>
              <a:rPr lang="sl-SI" sz="2000" dirty="0" smtClean="0"/>
              <a:t>.</a:t>
            </a:r>
          </a:p>
          <a:p>
            <a:r>
              <a:rPr lang="sl-SI" sz="2000" dirty="0" smtClean="0"/>
              <a:t> </a:t>
            </a:r>
          </a:p>
          <a:p>
            <a:r>
              <a:rPr lang="sl-SI" sz="2000" dirty="0" smtClean="0"/>
              <a:t>10 Svojim </a:t>
            </a:r>
            <a:r>
              <a:rPr lang="sl-SI" sz="2000" dirty="0"/>
              <a:t>bratom pa svetujem, jih opominjam in spodbujam v Gospodu Jezusu Kristusu, naj se ne prerekajo in prepirajo (prim. 2 Tim 2,14), kadar hodijo po svetu, </a:t>
            </a:r>
            <a:endParaRPr lang="sl-SI" sz="2000" dirty="0" smtClean="0"/>
          </a:p>
          <a:p>
            <a:endParaRPr lang="sl-SI" sz="2000" dirty="0" smtClean="0"/>
          </a:p>
          <a:p>
            <a:r>
              <a:rPr lang="sl-SI" sz="2000" dirty="0" smtClean="0"/>
              <a:t>11 in </a:t>
            </a:r>
            <a:r>
              <a:rPr lang="sl-SI" sz="2000" dirty="0"/>
              <a:t>naj ne sodijo drugih, ampak naj bodo krotki, miroljubni in skromni, blagi in ponižni. Z vsemi naj vljudno govore, kakor se spodobi</a:t>
            </a:r>
            <a:r>
              <a:rPr lang="sl-SI" sz="2000" dirty="0" smtClean="0"/>
              <a:t>.</a:t>
            </a:r>
          </a:p>
          <a:p>
            <a:r>
              <a:rPr lang="sl-SI" sz="2000" dirty="0" smtClean="0"/>
              <a:t> </a:t>
            </a:r>
          </a:p>
          <a:p>
            <a:r>
              <a:rPr lang="sl-SI" sz="2000" dirty="0" smtClean="0"/>
              <a:t>12 Jezditi </a:t>
            </a:r>
            <a:r>
              <a:rPr lang="sl-SI" sz="2000" dirty="0"/>
              <a:t>smejo le, če je nujno potrebno ali v bolezni. </a:t>
            </a:r>
            <a:endParaRPr lang="sl-SI" sz="2000" dirty="0" smtClean="0"/>
          </a:p>
          <a:p>
            <a:endParaRPr lang="sl-SI" sz="2000" dirty="0" smtClean="0"/>
          </a:p>
          <a:p>
            <a:r>
              <a:rPr lang="sl-SI" sz="2000" dirty="0" smtClean="0"/>
              <a:t>13 V </a:t>
            </a:r>
            <a:r>
              <a:rPr lang="sl-SI" sz="2000" dirty="0"/>
              <a:t>katerokoli hišo pridejo, naj najprej rečejo: Mir tej hiši (</a:t>
            </a:r>
            <a:r>
              <a:rPr lang="sl-SI" sz="2000" dirty="0" err="1"/>
              <a:t>Lk</a:t>
            </a:r>
            <a:r>
              <a:rPr lang="sl-SI" sz="2000" dirty="0"/>
              <a:t> 10,5). In po svetem evangeliju smejo jesti vse jedi, ki se jih prednje postavi (prim. </a:t>
            </a:r>
            <a:r>
              <a:rPr lang="sl-SI" sz="2000" dirty="0" err="1"/>
              <a:t>Lk</a:t>
            </a:r>
            <a:r>
              <a:rPr lang="sl-SI" sz="2000" dirty="0"/>
              <a:t> 10, 5-8).</a:t>
            </a:r>
          </a:p>
        </p:txBody>
      </p:sp>
    </p:spTree>
    <p:extLst>
      <p:ext uri="{BB962C8B-B14F-4D97-AF65-F5344CB8AC3E}">
        <p14:creationId xmlns:p14="http://schemas.microsoft.com/office/powerpoint/2010/main" val="2190101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914400" y="1528604"/>
            <a:ext cx="9942786" cy="3231654"/>
          </a:xfrm>
          <a:prstGeom prst="rect">
            <a:avLst/>
          </a:prstGeom>
        </p:spPr>
        <p:txBody>
          <a:bodyPr wrap="square">
            <a:spAutoFit/>
          </a:bodyPr>
          <a:lstStyle/>
          <a:p>
            <a:pPr algn="ctr"/>
            <a:r>
              <a:rPr lang="sl-SI" sz="2400" b="1" dirty="0" smtClean="0"/>
              <a:t>IV. Bratje naj ne sprejemajo denarja </a:t>
            </a:r>
          </a:p>
          <a:p>
            <a:pPr algn="ctr"/>
            <a:endParaRPr lang="sl-SI" sz="2000" dirty="0" smtClean="0"/>
          </a:p>
          <a:p>
            <a:r>
              <a:rPr lang="sl-SI" sz="2000" dirty="0" smtClean="0"/>
              <a:t>1 Vsem bratom odločno zapovedujem, naj nikakor ne sami ne po drugi osebi ne sprejemajo denarja in novcev. </a:t>
            </a:r>
          </a:p>
          <a:p>
            <a:endParaRPr lang="sl-SI" sz="2000" dirty="0" smtClean="0"/>
          </a:p>
          <a:p>
            <a:r>
              <a:rPr lang="sl-SI" sz="2000" dirty="0" smtClean="0"/>
              <a:t>2 Za potrebe bolnih bratov in obleko drugih bratov pa naj skrbijo samo ministri in kustosi po duhovnih prijateljih, kakor se jim bo zdelo primerno glede na čase, kraje in mrzle pokrajine.</a:t>
            </a:r>
          </a:p>
          <a:p>
            <a:r>
              <a:rPr lang="sl-SI" sz="2000" dirty="0" smtClean="0"/>
              <a:t> </a:t>
            </a:r>
          </a:p>
          <a:p>
            <a:r>
              <a:rPr lang="sl-SI" sz="2000" dirty="0" smtClean="0"/>
              <a:t>3 Vedno pa velja, kakor je bilo rečeno, naj ne sprejemajo denarja in novcev.</a:t>
            </a:r>
            <a:endParaRPr lang="sl-SI" sz="2000" dirty="0"/>
          </a:p>
        </p:txBody>
      </p:sp>
    </p:spTree>
    <p:extLst>
      <p:ext uri="{BB962C8B-B14F-4D97-AF65-F5344CB8AC3E}">
        <p14:creationId xmlns:p14="http://schemas.microsoft.com/office/powerpoint/2010/main" val="1793718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693683" y="1179898"/>
            <a:ext cx="9879724" cy="4154984"/>
          </a:xfrm>
          <a:prstGeom prst="rect">
            <a:avLst/>
          </a:prstGeom>
        </p:spPr>
        <p:txBody>
          <a:bodyPr wrap="square">
            <a:spAutoFit/>
          </a:bodyPr>
          <a:lstStyle/>
          <a:p>
            <a:pPr algn="ctr"/>
            <a:r>
              <a:rPr lang="sl-SI" sz="2400" b="1" dirty="0" smtClean="0"/>
              <a:t>V. Način dela </a:t>
            </a:r>
          </a:p>
          <a:p>
            <a:endParaRPr lang="sl-SI" sz="2000" dirty="0" smtClean="0"/>
          </a:p>
          <a:p>
            <a:r>
              <a:rPr lang="sl-SI" sz="2000" dirty="0" smtClean="0"/>
              <a:t>1 Bratje, ki jim je Gospod dal milost, da lahko delajo, naj delajo zvesto in predano.</a:t>
            </a:r>
          </a:p>
          <a:p>
            <a:r>
              <a:rPr lang="sl-SI" sz="2000" dirty="0" smtClean="0"/>
              <a:t> </a:t>
            </a:r>
          </a:p>
          <a:p>
            <a:r>
              <a:rPr lang="sl-SI" sz="2000" dirty="0" smtClean="0"/>
              <a:t>2 Delajo naj tako, da se bodo ogibali lenobe, ki je sovražnica duše, vendar pa da ne bodo ugašali tistega duha svete molitve in pobožnosti, ki mu morajo služiti vse časne stvari. </a:t>
            </a:r>
          </a:p>
          <a:p>
            <a:endParaRPr lang="sl-SI" sz="2000" dirty="0" smtClean="0"/>
          </a:p>
          <a:p>
            <a:r>
              <a:rPr lang="sl-SI" sz="2000" dirty="0" smtClean="0"/>
              <a:t>3 Kot plačilo za delo naj sprejemajo za telo potrebne reči zase in za svoje brate, razen denarja in novcev; </a:t>
            </a:r>
          </a:p>
          <a:p>
            <a:endParaRPr lang="sl-SI" sz="2000" dirty="0" smtClean="0"/>
          </a:p>
          <a:p>
            <a:r>
              <a:rPr lang="sl-SI" sz="2000" dirty="0" smtClean="0"/>
              <a:t>4 to pa ponižno, kakor se spodobi božjim služabnikom in privržencem svetega uboštva.</a:t>
            </a:r>
            <a:endParaRPr lang="sl-SI" sz="2000" dirty="0"/>
          </a:p>
        </p:txBody>
      </p:sp>
    </p:spTree>
    <p:extLst>
      <p:ext uri="{BB962C8B-B14F-4D97-AF65-F5344CB8AC3E}">
        <p14:creationId xmlns:p14="http://schemas.microsoft.com/office/powerpoint/2010/main" val="4055442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578069" y="316690"/>
            <a:ext cx="10678510" cy="6340197"/>
          </a:xfrm>
          <a:prstGeom prst="rect">
            <a:avLst/>
          </a:prstGeom>
        </p:spPr>
        <p:txBody>
          <a:bodyPr wrap="square">
            <a:spAutoFit/>
          </a:bodyPr>
          <a:lstStyle/>
          <a:p>
            <a:pPr algn="ctr"/>
            <a:r>
              <a:rPr lang="sl-SI" sz="2400" b="1" dirty="0" smtClean="0"/>
              <a:t>VI. Bratje naj si ničesar ne prilaščajo; nabiranje miloščine; bolni bratje </a:t>
            </a:r>
          </a:p>
          <a:p>
            <a:endParaRPr lang="sl-SI" dirty="0" smtClean="0"/>
          </a:p>
          <a:p>
            <a:r>
              <a:rPr lang="sl-SI" sz="2000" dirty="0" smtClean="0"/>
              <a:t>1 Bratje naj si ničesar ne prilaščajo, ne hiše ne kraja ne druge reči. </a:t>
            </a:r>
          </a:p>
          <a:p>
            <a:endParaRPr lang="sl-SI" sz="800" dirty="0" smtClean="0"/>
          </a:p>
          <a:p>
            <a:r>
              <a:rPr lang="sl-SI" sz="2000" dirty="0" smtClean="0"/>
              <a:t>2 Kot tujci in popotniki (1 </a:t>
            </a:r>
            <a:r>
              <a:rPr lang="sl-SI" sz="2000" dirty="0" err="1" smtClean="0"/>
              <a:t>Pt</a:t>
            </a:r>
            <a:r>
              <a:rPr lang="sl-SI" sz="2000" dirty="0" smtClean="0"/>
              <a:t> 2,11) na tem svetu naj v uboštvu in ponižnosti služijo Gospodu in zaupljivo prosijo za miloščino. </a:t>
            </a:r>
          </a:p>
          <a:p>
            <a:endParaRPr lang="sl-SI" sz="800" dirty="0" smtClean="0"/>
          </a:p>
          <a:p>
            <a:r>
              <a:rPr lang="sl-SI" sz="2000" dirty="0" smtClean="0"/>
              <a:t>3 Tega se jim ni treba sramovati, saj je Gospod zaradi nas postal ubog na tem svetu. </a:t>
            </a:r>
          </a:p>
          <a:p>
            <a:endParaRPr lang="sl-SI" sz="800" dirty="0" smtClean="0"/>
          </a:p>
          <a:p>
            <a:r>
              <a:rPr lang="sl-SI" sz="2000" dirty="0" smtClean="0"/>
              <a:t>4 To je tista vzvišenost najvišjega uboštva, ki je vas, moje predrage brate, postavilo za dediče in kralje nebeškega kraljestva, naredilo uboge v zemeljskih dobrinah, a povzdignilo v krepostih (prim. Jak 2,5). </a:t>
            </a:r>
          </a:p>
          <a:p>
            <a:endParaRPr lang="sl-SI" sz="800" dirty="0" smtClean="0"/>
          </a:p>
          <a:p>
            <a:r>
              <a:rPr lang="sl-SI" sz="2000" dirty="0" smtClean="0"/>
              <a:t>5 To naj bo vaš delež, ki vodi v deželo živih (</a:t>
            </a:r>
            <a:r>
              <a:rPr lang="sl-SI" sz="2000" dirty="0" err="1" smtClean="0"/>
              <a:t>Ps</a:t>
            </a:r>
            <a:r>
              <a:rPr lang="sl-SI" sz="2000" dirty="0" smtClean="0"/>
              <a:t> 141,6). </a:t>
            </a:r>
          </a:p>
          <a:p>
            <a:endParaRPr lang="sl-SI" sz="800" dirty="0" smtClean="0"/>
          </a:p>
          <a:p>
            <a:r>
              <a:rPr lang="sl-SI" sz="2000" dirty="0" smtClean="0"/>
              <a:t>6 Tega se, ljubljeni bratje, povsem držite; in zaradi imena našega Gospoda Jezusa Kristusa nikoli ne želite imeti nič drugega pod nebom. </a:t>
            </a:r>
          </a:p>
          <a:p>
            <a:endParaRPr lang="sl-SI" sz="800" dirty="0" smtClean="0"/>
          </a:p>
          <a:p>
            <a:r>
              <a:rPr lang="sl-SI" sz="2000" dirty="0" smtClean="0"/>
              <a:t>7 Kjerkoli bratje so in pridejo skupaj, naj bodo domači med seboj. </a:t>
            </a:r>
          </a:p>
          <a:p>
            <a:endParaRPr lang="sl-SI" sz="800" dirty="0" smtClean="0"/>
          </a:p>
          <a:p>
            <a:r>
              <a:rPr lang="sl-SI" sz="2000" dirty="0" smtClean="0"/>
              <a:t>8 Brez strahu naj drug drugemu razodevajo svoje potrebe; zakaj če mati hrani in ljubi svojega telesnega sina, koliko bolj mora vsakdo ljubiti in hraniti svojega duhovnega brata. </a:t>
            </a:r>
          </a:p>
          <a:p>
            <a:endParaRPr lang="sl-SI" sz="800" dirty="0" smtClean="0"/>
          </a:p>
          <a:p>
            <a:r>
              <a:rPr lang="sl-SI" sz="2000" dirty="0" smtClean="0"/>
              <a:t>9 Če kdo izmed njih zboli, mu morajo drugi bratje streči, kakor bi želeli, da bi bili sami postreženi.</a:t>
            </a:r>
            <a:endParaRPr lang="sl-SI" sz="2000" dirty="0"/>
          </a:p>
        </p:txBody>
      </p:sp>
    </p:spTree>
    <p:extLst>
      <p:ext uri="{BB962C8B-B14F-4D97-AF65-F5344CB8AC3E}">
        <p14:creationId xmlns:p14="http://schemas.microsoft.com/office/powerpoint/2010/main" val="3656450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683172" y="1239229"/>
            <a:ext cx="9722069" cy="3847207"/>
          </a:xfrm>
          <a:prstGeom prst="rect">
            <a:avLst/>
          </a:prstGeom>
        </p:spPr>
        <p:txBody>
          <a:bodyPr wrap="square">
            <a:spAutoFit/>
          </a:bodyPr>
          <a:lstStyle/>
          <a:p>
            <a:pPr algn="ctr"/>
            <a:r>
              <a:rPr lang="sl-SI" sz="2400" b="1" dirty="0" smtClean="0"/>
              <a:t>VII. Pokora, ki naj se naloži bratom, če grešijo </a:t>
            </a:r>
          </a:p>
          <a:p>
            <a:endParaRPr lang="sl-SI" sz="2000" dirty="0" smtClean="0"/>
          </a:p>
          <a:p>
            <a:r>
              <a:rPr lang="sl-SI" sz="2000" dirty="0" smtClean="0"/>
              <a:t>1 Če bi sovražnik zapeljal katere od bratov, da bi smrtno grešili, naj se zaradi grehov, za katere je med brati določeno, da se je treba zateči k samim provincialnim ministrom, čim prej in brez odlašanja napotijo k le-tem. </a:t>
            </a:r>
          </a:p>
          <a:p>
            <a:endParaRPr lang="sl-SI" sz="2000" dirty="0" smtClean="0"/>
          </a:p>
          <a:p>
            <a:r>
              <a:rPr lang="sl-SI" sz="2000" dirty="0" smtClean="0"/>
              <a:t>2 Če so ministri duhovniki, naj jim usmiljeno nalože pokoro, če pa niso duhovniki, naj poskrbe, da jo bodo naložili drugi redovni duhovniki, kakor se jim bo zdelo v Bogu primerneje. </a:t>
            </a:r>
          </a:p>
          <a:p>
            <a:endParaRPr lang="sl-SI" sz="2000" dirty="0" smtClean="0"/>
          </a:p>
          <a:p>
            <a:r>
              <a:rPr lang="sl-SI" sz="2000" dirty="0" smtClean="0"/>
              <a:t>3 Varovati se morajo, da se ne bodo jezili ali vznemirjali zaradi greha kakega brata, ker jeza in nemir ovirata ljubezen v njih samih in v drugih.</a:t>
            </a:r>
            <a:endParaRPr lang="sl-SI" sz="2000" dirty="0"/>
          </a:p>
        </p:txBody>
      </p:sp>
    </p:spTree>
    <p:extLst>
      <p:ext uri="{BB962C8B-B14F-4D97-AF65-F5344CB8AC3E}">
        <p14:creationId xmlns:p14="http://schemas.microsoft.com/office/powerpoint/2010/main" val="1723520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641131" y="555378"/>
            <a:ext cx="10415752" cy="5693866"/>
          </a:xfrm>
          <a:prstGeom prst="rect">
            <a:avLst/>
          </a:prstGeom>
        </p:spPr>
        <p:txBody>
          <a:bodyPr wrap="square">
            <a:spAutoFit/>
          </a:bodyPr>
          <a:lstStyle/>
          <a:p>
            <a:r>
              <a:rPr lang="sl-SI" sz="2400" b="1" dirty="0" smtClean="0"/>
              <a:t>VIII. Volitve generalnega ministra tega bratstva in binkoštni kapitelj </a:t>
            </a:r>
          </a:p>
          <a:p>
            <a:endParaRPr lang="sl-SI" sz="2000" dirty="0" smtClean="0"/>
          </a:p>
          <a:p>
            <a:r>
              <a:rPr lang="sl-SI" sz="2000" dirty="0" smtClean="0"/>
              <a:t>1 Bratje morajo vedno imeti enega izmed bratov tega reda za generalnega ministra in služabnika vsega bratstva. Njemu so dolžni neomajno pokorščino. </a:t>
            </a:r>
          </a:p>
          <a:p>
            <a:endParaRPr lang="sl-SI" sz="2000" dirty="0" smtClean="0"/>
          </a:p>
          <a:p>
            <a:r>
              <a:rPr lang="sl-SI" sz="2000" dirty="0" smtClean="0"/>
              <a:t>2 V primeru njegove smrti provincialni ministri in kustosi izvolijo naslednika na binkoštnem kapitlju, na katerem se morajo provincialni ministri vselej zbrati tam, kjer določi generalni minister; </a:t>
            </a:r>
          </a:p>
          <a:p>
            <a:endParaRPr lang="sl-SI" sz="2000" dirty="0" smtClean="0"/>
          </a:p>
          <a:p>
            <a:r>
              <a:rPr lang="sl-SI" sz="2000" dirty="0" smtClean="0"/>
              <a:t>3 in sicer enkrat v treh letih, lahko pa tudi v daljšem ali krajšem razdobju, kakor določi omenjeni minister. </a:t>
            </a:r>
          </a:p>
          <a:p>
            <a:endParaRPr lang="sl-SI" sz="2000" dirty="0" smtClean="0"/>
          </a:p>
          <a:p>
            <a:r>
              <a:rPr lang="sl-SI" sz="2000" dirty="0" smtClean="0"/>
              <a:t>4 Če bi kdaj provincialni ministri in kustosi spoznali, da omenjeni minister ni sposoben za službo in splošno korist bratov, si morajo bratje, ki imajo volilno pravico, v božjem imenu izvoliti drugega za kustosa. </a:t>
            </a:r>
          </a:p>
          <a:p>
            <a:endParaRPr lang="sl-SI" sz="2000" dirty="0" smtClean="0"/>
          </a:p>
          <a:p>
            <a:r>
              <a:rPr lang="sl-SI" sz="2000" dirty="0" smtClean="0"/>
              <a:t>5 Po binkoštnem kapitlju lahko posamezni ministri in kustosi še isto leto, če hočejo in se jim zdi primerno, v svojih </a:t>
            </a:r>
            <a:r>
              <a:rPr lang="sl-SI" sz="2000" dirty="0" err="1" smtClean="0"/>
              <a:t>kustodijah</a:t>
            </a:r>
            <a:r>
              <a:rPr lang="sl-SI" sz="2000" dirty="0" smtClean="0"/>
              <a:t> skličejo enkrat brate na kapitelj.</a:t>
            </a:r>
            <a:endParaRPr lang="sl-SI" sz="2000" dirty="0"/>
          </a:p>
        </p:txBody>
      </p:sp>
    </p:spTree>
    <p:extLst>
      <p:ext uri="{BB962C8B-B14F-4D97-AF65-F5344CB8AC3E}">
        <p14:creationId xmlns:p14="http://schemas.microsoft.com/office/powerpoint/2010/main" val="3212189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819805" y="1346198"/>
            <a:ext cx="9595945" cy="3847207"/>
          </a:xfrm>
          <a:prstGeom prst="rect">
            <a:avLst/>
          </a:prstGeom>
        </p:spPr>
        <p:txBody>
          <a:bodyPr wrap="square">
            <a:spAutoFit/>
          </a:bodyPr>
          <a:lstStyle/>
          <a:p>
            <a:pPr algn="ctr"/>
            <a:r>
              <a:rPr lang="sl-SI" sz="2400" b="1" dirty="0" smtClean="0"/>
              <a:t>IX. Pridigarji </a:t>
            </a:r>
          </a:p>
          <a:p>
            <a:endParaRPr lang="sl-SI" sz="2000" dirty="0" smtClean="0"/>
          </a:p>
          <a:p>
            <a:r>
              <a:rPr lang="sl-SI" sz="2000" dirty="0" smtClean="0"/>
              <a:t>1 Bratje naj ne pridigajo v škofiji kakega škofa, če bi jim to prepovedal. </a:t>
            </a:r>
          </a:p>
          <a:p>
            <a:endParaRPr lang="sl-SI" sz="2000" dirty="0" smtClean="0"/>
          </a:p>
          <a:p>
            <a:r>
              <a:rPr lang="sl-SI" sz="2000" dirty="0" smtClean="0"/>
              <a:t>2 Nihče izmed bratov naj si tudi ne drzne ljudem pridigati, dokler ga generalni minister tega bratstva ne izpraša in potrdi ter mu dovoli pridigarsko službo. </a:t>
            </a:r>
          </a:p>
          <a:p>
            <a:endParaRPr lang="sl-SI" sz="2000" dirty="0" smtClean="0"/>
          </a:p>
          <a:p>
            <a:r>
              <a:rPr lang="sl-SI" sz="2000" dirty="0" smtClean="0"/>
              <a:t>3 Prav tako opominjam in spodbujam brate, naj bo njihovo govorjenje v pridigah dobro preudarjeno in dostojno, v korist in spodbudo ljudstva, </a:t>
            </a:r>
          </a:p>
          <a:p>
            <a:endParaRPr lang="sl-SI" sz="2000" dirty="0" smtClean="0"/>
          </a:p>
          <a:p>
            <a:r>
              <a:rPr lang="sl-SI" sz="2000" dirty="0" smtClean="0"/>
              <a:t>4 kateremu naj oznanjajo grehe in kreposti, kazen in slavo s kratkimi govori, ker je tudi Gospod na kratko govoril na zemlji (prim. Rim 9,28).</a:t>
            </a:r>
            <a:endParaRPr lang="sl-SI" sz="2000" dirty="0"/>
          </a:p>
        </p:txBody>
      </p:sp>
    </p:spTree>
    <p:extLst>
      <p:ext uri="{BB962C8B-B14F-4D97-AF65-F5344CB8AC3E}">
        <p14:creationId xmlns:p14="http://schemas.microsoft.com/office/powerpoint/2010/main" val="2437275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693683" y="877974"/>
            <a:ext cx="10689020" cy="5693866"/>
          </a:xfrm>
          <a:prstGeom prst="rect">
            <a:avLst/>
          </a:prstGeom>
        </p:spPr>
        <p:txBody>
          <a:bodyPr wrap="square">
            <a:spAutoFit/>
          </a:bodyPr>
          <a:lstStyle/>
          <a:p>
            <a:pPr algn="ctr"/>
            <a:r>
              <a:rPr lang="sl-SI" sz="2400" b="1" dirty="0" smtClean="0"/>
              <a:t>X. Opominjanje in poboljševanje bratov </a:t>
            </a:r>
          </a:p>
          <a:p>
            <a:endParaRPr lang="sl-SI" sz="2000" dirty="0" smtClean="0"/>
          </a:p>
          <a:p>
            <a:r>
              <a:rPr lang="sl-SI" sz="2000" dirty="0" smtClean="0"/>
              <a:t>1 Bratje, ki so ministri in služabniki drugih bratov, naj svoje brate obiskujejo in opominjajo ter jih ponižno in z ljubeznijo </a:t>
            </a:r>
            <a:r>
              <a:rPr lang="sl-SI" sz="2000" dirty="0" err="1" smtClean="0"/>
              <a:t>svare</a:t>
            </a:r>
            <a:r>
              <a:rPr lang="sl-SI" sz="2000" dirty="0" smtClean="0"/>
              <a:t>. Ničesar naj jim ne ukazujejo, kar bi bilo v nasprotju z njihovo dušo ali z našim Vodilom. </a:t>
            </a:r>
          </a:p>
          <a:p>
            <a:endParaRPr lang="sl-SI" sz="2000" dirty="0" smtClean="0"/>
          </a:p>
          <a:p>
            <a:r>
              <a:rPr lang="sl-SI" sz="2000" dirty="0" smtClean="0"/>
              <a:t>2 Bratje, ki so podložni, pa naj se zavedajo, da so se zaradi Boga odpovedali lastni volji. </a:t>
            </a:r>
          </a:p>
          <a:p>
            <a:endParaRPr lang="sl-SI" sz="2000" dirty="0" smtClean="0"/>
          </a:p>
          <a:p>
            <a:r>
              <a:rPr lang="sl-SI" sz="2000" dirty="0" smtClean="0"/>
              <a:t>3 Zato jim odločno zapovedujem, naj ubogajo svoje predstojnike v vsem, kar so Gospodu obljubili spolnjevati in ni proti vesti in našemu Vodilu. </a:t>
            </a:r>
          </a:p>
          <a:p>
            <a:endParaRPr lang="sl-SI" sz="2000" dirty="0" smtClean="0"/>
          </a:p>
          <a:p>
            <a:r>
              <a:rPr lang="sl-SI" sz="2000" dirty="0" smtClean="0"/>
              <a:t>4 Če so kje bratje, ki bi vedeli in spoznali, da ne morejo spolnjevati Vodila po duhu, se morajo in morejo obrniti na svoje ministre. </a:t>
            </a:r>
          </a:p>
          <a:p>
            <a:endParaRPr lang="sl-SI" sz="2000" dirty="0" smtClean="0"/>
          </a:p>
          <a:p>
            <a:r>
              <a:rPr lang="sl-SI" sz="2000" dirty="0" smtClean="0"/>
              <a:t>5 Ministri naj jih sprejmejo ljubeznivo in dobrotljivo in naj bodo do njih tako domači, da bodo (bratje) lahko z njimi govorili in ravnali kot gospodarji s svojimi služabniki; </a:t>
            </a:r>
          </a:p>
          <a:p>
            <a:endParaRPr lang="sl-SI" sz="2000" dirty="0" smtClean="0"/>
          </a:p>
          <a:p>
            <a:r>
              <a:rPr lang="sl-SI" sz="2000" dirty="0" smtClean="0"/>
              <a:t>6 zakaj tako mora biti, saj so ministri služabniki vseh bratov. </a:t>
            </a:r>
          </a:p>
        </p:txBody>
      </p:sp>
    </p:spTree>
    <p:extLst>
      <p:ext uri="{BB962C8B-B14F-4D97-AF65-F5344CB8AC3E}">
        <p14:creationId xmlns:p14="http://schemas.microsoft.com/office/powerpoint/2010/main" val="2647858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99393" y="1017658"/>
            <a:ext cx="11056883" cy="5016758"/>
          </a:xfrm>
          <a:prstGeom prst="rect">
            <a:avLst/>
          </a:prstGeom>
        </p:spPr>
        <p:txBody>
          <a:bodyPr wrap="square">
            <a:spAutoFit/>
          </a:bodyPr>
          <a:lstStyle/>
          <a:p>
            <a:r>
              <a:rPr lang="sl-SI" sz="2000" dirty="0" smtClean="0"/>
              <a:t>7 Svarim pa in opominjam v Gospodu Jezusu Kristusu, naj se bratje varujejo vsake prevzetnosti, prazne častihlepnosti, nevoščljivosti, lakomnosti, skrbi in prizadevanja za ta svet, opravljanja in godrnjanja. </a:t>
            </a:r>
          </a:p>
          <a:p>
            <a:endParaRPr lang="sl-SI" sz="2000" dirty="0" smtClean="0"/>
          </a:p>
          <a:p>
            <a:r>
              <a:rPr lang="sl-SI" sz="2000" dirty="0" smtClean="0"/>
              <a:t>8 Neuki naj se ne trudijo za učenost, ampak naj skrbe, da bodo predvsem hrepeneli po Gospodovem duhu in njegovi sveti dejavnosti, </a:t>
            </a:r>
          </a:p>
          <a:p>
            <a:endParaRPr lang="sl-SI" sz="2000" dirty="0" smtClean="0"/>
          </a:p>
          <a:p>
            <a:r>
              <a:rPr lang="sl-SI" sz="2000" dirty="0" smtClean="0"/>
              <a:t>9 da bodo molili k njemu s čistim srcem, da bodo ponižni, potrpežljivi v preganjanju in bolezni,</a:t>
            </a:r>
          </a:p>
          <a:p>
            <a:endParaRPr lang="sl-SI" sz="2000" dirty="0" smtClean="0"/>
          </a:p>
          <a:p>
            <a:r>
              <a:rPr lang="sl-SI" sz="2000" dirty="0" smtClean="0"/>
              <a:t>10 da bodo ljubili tiste, ki nas preganjajo, sramotijo in obtožujejo, saj Gospod pravi: “Ljubite svoje sovražnike in molite za tiste, ki vas preganjajo in obrekujejo” (</a:t>
            </a:r>
            <a:r>
              <a:rPr lang="sl-SI" sz="2000" dirty="0" err="1" smtClean="0"/>
              <a:t>Mt</a:t>
            </a:r>
            <a:r>
              <a:rPr lang="sl-SI" sz="2000" dirty="0" smtClean="0"/>
              <a:t> 5,44). </a:t>
            </a:r>
          </a:p>
          <a:p>
            <a:endParaRPr lang="sl-SI" sz="2000" dirty="0" smtClean="0"/>
          </a:p>
          <a:p>
            <a:r>
              <a:rPr lang="sl-SI" sz="2000" dirty="0" smtClean="0"/>
              <a:t>11 “Blagor njim, ki so zaradi pravice preganjani, zakaj njih je nebeško kraljestvo” (</a:t>
            </a:r>
            <a:r>
              <a:rPr lang="sl-SI" sz="2000" dirty="0" err="1" smtClean="0"/>
              <a:t>Mt</a:t>
            </a:r>
            <a:r>
              <a:rPr lang="sl-SI" sz="2000" dirty="0" smtClean="0"/>
              <a:t> 5,10). </a:t>
            </a:r>
          </a:p>
          <a:p>
            <a:endParaRPr lang="sl-SI" sz="2000" dirty="0"/>
          </a:p>
          <a:p>
            <a:r>
              <a:rPr lang="sl-SI" sz="2000" dirty="0" smtClean="0"/>
              <a:t>12 “Kdor pa bo vztrajal do konca, ta bo rešen.” (</a:t>
            </a:r>
            <a:r>
              <a:rPr lang="sl-SI" sz="2000" dirty="0" err="1" smtClean="0"/>
              <a:t>Mt</a:t>
            </a:r>
            <a:r>
              <a:rPr lang="sl-SI" sz="2000" dirty="0" smtClean="0"/>
              <a:t> 10,22). </a:t>
            </a:r>
            <a:endParaRPr lang="sl-SI" sz="2000" dirty="0"/>
          </a:p>
        </p:txBody>
      </p:sp>
    </p:spTree>
    <p:extLst>
      <p:ext uri="{BB962C8B-B14F-4D97-AF65-F5344CB8AC3E}">
        <p14:creationId xmlns:p14="http://schemas.microsoft.com/office/powerpoint/2010/main" val="29962084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830317" y="1467407"/>
            <a:ext cx="9101959" cy="3231654"/>
          </a:xfrm>
          <a:prstGeom prst="rect">
            <a:avLst/>
          </a:prstGeom>
        </p:spPr>
        <p:txBody>
          <a:bodyPr wrap="square">
            <a:spAutoFit/>
          </a:bodyPr>
          <a:lstStyle/>
          <a:p>
            <a:pPr algn="ctr"/>
            <a:r>
              <a:rPr lang="sl-SI" sz="2400" b="1" dirty="0" smtClean="0"/>
              <a:t>XI. Bratje naj ne hodijo v ženske samostane </a:t>
            </a:r>
          </a:p>
          <a:p>
            <a:endParaRPr lang="sl-SI" sz="2000" dirty="0" smtClean="0"/>
          </a:p>
          <a:p>
            <a:r>
              <a:rPr lang="sl-SI" sz="2000" dirty="0" smtClean="0"/>
              <a:t>1 Odločno zapovedujem vsem bratom, naj nimajo sumljivih stikov in pogovorov z ženskami </a:t>
            </a:r>
          </a:p>
          <a:p>
            <a:endParaRPr lang="sl-SI" sz="2000" dirty="0" smtClean="0"/>
          </a:p>
          <a:p>
            <a:r>
              <a:rPr lang="sl-SI" sz="2000" dirty="0" smtClean="0"/>
              <a:t>2 in naj ne hodijo v samostane redovnic; tja smejo le tisti, ki jim je apostolski sedež dal posebno dovoljenje. </a:t>
            </a:r>
          </a:p>
          <a:p>
            <a:endParaRPr lang="sl-SI" sz="2000" dirty="0" smtClean="0"/>
          </a:p>
          <a:p>
            <a:r>
              <a:rPr lang="sl-SI" sz="2000" dirty="0" smtClean="0"/>
              <a:t>3 Naj tudi ne bodo botri moškim ali ženskam, da ne bi ob tej priložnosti prišlo do kakega pohujšanja med brati ali po bratih.</a:t>
            </a:r>
            <a:endParaRPr lang="sl-SI" sz="2000" dirty="0"/>
          </a:p>
        </p:txBody>
      </p:sp>
    </p:spTree>
    <p:extLst>
      <p:ext uri="{BB962C8B-B14F-4D97-AF65-F5344CB8AC3E}">
        <p14:creationId xmlns:p14="http://schemas.microsoft.com/office/powerpoint/2010/main" val="10644452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830316" y="1151417"/>
            <a:ext cx="8607973" cy="4770537"/>
          </a:xfrm>
          <a:prstGeom prst="rect">
            <a:avLst/>
          </a:prstGeom>
        </p:spPr>
        <p:txBody>
          <a:bodyPr wrap="square">
            <a:spAutoFit/>
          </a:bodyPr>
          <a:lstStyle/>
          <a:p>
            <a:pPr algn="ctr"/>
            <a:r>
              <a:rPr lang="sl-SI" sz="2400" b="1" dirty="0" smtClean="0"/>
              <a:t>XII. Tisti, ki bodo šli med Saracene in druge nevernike </a:t>
            </a:r>
          </a:p>
          <a:p>
            <a:endParaRPr lang="sl-SI" sz="2000" dirty="0" smtClean="0"/>
          </a:p>
          <a:p>
            <a:r>
              <a:rPr lang="sl-SI" sz="2000" dirty="0" smtClean="0"/>
              <a:t>1 Sleherni izmed bratov, ki bi po božjem navdihu hoteli iti med Saracene in druge nevernike, naj prosijo za dovoljenje svoje provincialne ministre. </a:t>
            </a:r>
          </a:p>
          <a:p>
            <a:endParaRPr lang="sl-SI" sz="2000" dirty="0" smtClean="0"/>
          </a:p>
          <a:p>
            <a:r>
              <a:rPr lang="sl-SI" sz="2000" dirty="0" smtClean="0"/>
              <a:t>2 Ministri pa naj dajo dovoljenje samo tistim, za katere bodo spoznali, da so sposobni za to poslanstvo. </a:t>
            </a:r>
          </a:p>
          <a:p>
            <a:endParaRPr lang="sl-SI" sz="2000" dirty="0" smtClean="0"/>
          </a:p>
          <a:p>
            <a:r>
              <a:rPr lang="sl-SI" sz="2000" dirty="0" smtClean="0"/>
              <a:t>3 Poleg tega pod pokorščino zapovedujem ministrom, naj prosijo gospoda papeža za enega od kardinalov svete rimske Cerkve, ki bo to bratstvo vodil, ščitil in opominjal, </a:t>
            </a:r>
          </a:p>
          <a:p>
            <a:endParaRPr lang="sl-SI" sz="2000" dirty="0" smtClean="0"/>
          </a:p>
          <a:p>
            <a:r>
              <a:rPr lang="sl-SI" sz="2000" dirty="0" smtClean="0"/>
              <a:t>4 da bomo vedno pokorni in podložni tej sveti Cerkvi ter stanovitni v katoliški veri živeli v uboštvu in ponižnosti ter po svetem evangeliju našega Gospoda Jezusa Kristusa, kar smo trdno obljubili.</a:t>
            </a:r>
            <a:endParaRPr lang="sl-SI" sz="2000" dirty="0"/>
          </a:p>
        </p:txBody>
      </p:sp>
    </p:spTree>
    <p:extLst>
      <p:ext uri="{BB962C8B-B14F-4D97-AF65-F5344CB8AC3E}">
        <p14:creationId xmlns:p14="http://schemas.microsoft.com/office/powerpoint/2010/main" val="4122165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pa Honorije III — Википедиј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5724" y="710694"/>
            <a:ext cx="4950373" cy="5616534"/>
          </a:xfrm>
          <a:prstGeom prst="rect">
            <a:avLst/>
          </a:prstGeom>
          <a:noFill/>
          <a:extLst>
            <a:ext uri="{909E8E84-426E-40DD-AFC4-6F175D3DCCD1}">
              <a14:hiddenFill xmlns:a14="http://schemas.microsoft.com/office/drawing/2010/main">
                <a:solidFill>
                  <a:srgbClr val="FFFFFF"/>
                </a:solidFill>
              </a14:hiddenFill>
            </a:ext>
          </a:extLst>
        </p:spPr>
      </p:pic>
      <p:sp>
        <p:nvSpPr>
          <p:cNvPr id="2" name="Pravokotnik 1"/>
          <p:cNvSpPr/>
          <p:nvPr/>
        </p:nvSpPr>
        <p:spPr>
          <a:xfrm>
            <a:off x="5885794" y="1318358"/>
            <a:ext cx="4099034" cy="4401205"/>
          </a:xfrm>
          <a:prstGeom prst="rect">
            <a:avLst/>
          </a:prstGeom>
        </p:spPr>
        <p:txBody>
          <a:bodyPr wrap="square">
            <a:spAutoFit/>
          </a:bodyPr>
          <a:lstStyle/>
          <a:p>
            <a:r>
              <a:rPr lang="sl-SI" sz="2000" dirty="0" smtClean="0"/>
              <a:t>Prav nikomur torej ni dovoljeno </a:t>
            </a:r>
          </a:p>
          <a:p>
            <a:r>
              <a:rPr lang="sl-SI" sz="2000" dirty="0" smtClean="0"/>
              <a:t>te listine, ki smo jo potrdili, </a:t>
            </a:r>
          </a:p>
          <a:p>
            <a:r>
              <a:rPr lang="sl-SI" sz="2000" dirty="0" smtClean="0"/>
              <a:t>kršiti ali ji drzno nasprotovati.</a:t>
            </a:r>
          </a:p>
          <a:p>
            <a:r>
              <a:rPr lang="sl-SI" sz="2000" dirty="0" smtClean="0"/>
              <a:t> </a:t>
            </a:r>
          </a:p>
          <a:p>
            <a:r>
              <a:rPr lang="sl-SI" sz="2000" dirty="0" smtClean="0"/>
              <a:t>Če bi si pa kdo drznil in poskusil, </a:t>
            </a:r>
          </a:p>
          <a:p>
            <a:r>
              <a:rPr lang="sl-SI" sz="2000" dirty="0" smtClean="0"/>
              <a:t>naj ve, da si bo nakopal jezo </a:t>
            </a:r>
          </a:p>
          <a:p>
            <a:r>
              <a:rPr lang="sl-SI" sz="2000" dirty="0" smtClean="0"/>
              <a:t>vsemogočnega Boga in </a:t>
            </a:r>
          </a:p>
          <a:p>
            <a:r>
              <a:rPr lang="sl-SI" sz="2000" dirty="0" smtClean="0"/>
              <a:t>njegovih blaženih apostolov </a:t>
            </a:r>
          </a:p>
          <a:p>
            <a:r>
              <a:rPr lang="sl-SI" sz="2000" dirty="0" smtClean="0"/>
              <a:t>Petra in Pavla. </a:t>
            </a:r>
          </a:p>
          <a:p>
            <a:endParaRPr lang="sl-SI" sz="2000" dirty="0" smtClean="0"/>
          </a:p>
          <a:p>
            <a:endParaRPr lang="sl-SI" sz="2000" dirty="0"/>
          </a:p>
          <a:p>
            <a:r>
              <a:rPr lang="sl-SI" sz="2000" dirty="0" smtClean="0"/>
              <a:t>V </a:t>
            </a:r>
            <a:r>
              <a:rPr lang="sl-SI" sz="2000" dirty="0" err="1" smtClean="0"/>
              <a:t>Lateranu</a:t>
            </a:r>
            <a:r>
              <a:rPr lang="sl-SI" sz="2000" dirty="0" smtClean="0"/>
              <a:t>, dne 29. novembra, </a:t>
            </a:r>
          </a:p>
          <a:p>
            <a:r>
              <a:rPr lang="sl-SI" sz="2000" dirty="0" smtClean="0"/>
              <a:t>v osmem letu našega </a:t>
            </a:r>
          </a:p>
          <a:p>
            <a:r>
              <a:rPr lang="sl-SI" sz="2000" dirty="0" smtClean="0"/>
              <a:t>papeževanja (1223).</a:t>
            </a:r>
            <a:endParaRPr lang="sl-SI" sz="2000" dirty="0"/>
          </a:p>
        </p:txBody>
      </p:sp>
    </p:spTree>
    <p:extLst>
      <p:ext uri="{BB962C8B-B14F-4D97-AF65-F5344CB8AC3E}">
        <p14:creationId xmlns:p14="http://schemas.microsoft.com/office/powerpoint/2010/main" val="3579922579"/>
      </p:ext>
    </p:extLst>
  </p:cSld>
  <p:clrMapOvr>
    <a:masterClrMapping/>
  </p:clrMapOvr>
  <p:timing>
    <p:tnLst>
      <p:par>
        <p:cTn id="1" dur="indefinite" restart="never" nodeType="tmRoot"/>
      </p:par>
    </p:tnLst>
  </p:timing>
</p:sld>
</file>

<file path=ppt/theme/theme1.xml><?xml version="1.0" encoding="utf-8"?>
<a:theme xmlns:a="http://schemas.openxmlformats.org/drawingml/2006/main" name="Gladko">
  <a:themeElements>
    <a:clrScheme name="Gladko">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Gladko">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adko">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41</TotalTime>
  <Words>2250</Words>
  <Application>Microsoft Office PowerPoint</Application>
  <PresentationFormat>Širokozaslonsko</PresentationFormat>
  <Paragraphs>198</Paragraphs>
  <Slides>17</Slides>
  <Notes>0</Notes>
  <HiddenSlides>0</HiddenSlides>
  <MMClips>0</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17</vt:i4>
      </vt:variant>
    </vt:vector>
  </HeadingPairs>
  <TitlesOfParts>
    <vt:vector size="21" baseType="lpstr">
      <vt:lpstr>Arial</vt:lpstr>
      <vt:lpstr>Trebuchet MS</vt:lpstr>
      <vt:lpstr>Wingdings 3</vt:lpstr>
      <vt:lpstr>Gladko</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HP</dc:creator>
  <cp:lastModifiedBy>HP</cp:lastModifiedBy>
  <cp:revision>6</cp:revision>
  <dcterms:created xsi:type="dcterms:W3CDTF">2023-01-31T03:13:44Z</dcterms:created>
  <dcterms:modified xsi:type="dcterms:W3CDTF">2023-01-31T03:56:26Z</dcterms:modified>
</cp:coreProperties>
</file>