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34D0"/>
    <a:srgbClr val="A22EA5"/>
    <a:srgbClr val="53247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75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680D-224A-4E0E-BF20-58AD9A4162D4}" type="datetimeFigureOut">
              <a:rPr lang="sl-SI" smtClean="0"/>
              <a:t>25. 11. 2019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44571-01A8-48C9-A350-226985F39A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57003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680D-224A-4E0E-BF20-58AD9A4162D4}" type="datetimeFigureOut">
              <a:rPr lang="sl-SI" smtClean="0"/>
              <a:t>25. 11. 2019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44571-01A8-48C9-A350-226985F39A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10353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680D-224A-4E0E-BF20-58AD9A4162D4}" type="datetimeFigureOut">
              <a:rPr lang="sl-SI" smtClean="0"/>
              <a:t>25. 11. 2019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44571-01A8-48C9-A350-226985F39A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5874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680D-224A-4E0E-BF20-58AD9A4162D4}" type="datetimeFigureOut">
              <a:rPr lang="sl-SI" smtClean="0"/>
              <a:t>25. 11. 2019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44571-01A8-48C9-A350-226985F39A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851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680D-224A-4E0E-BF20-58AD9A4162D4}" type="datetimeFigureOut">
              <a:rPr lang="sl-SI" smtClean="0"/>
              <a:t>25. 11. 2019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44571-01A8-48C9-A350-226985F39A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288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680D-224A-4E0E-BF20-58AD9A4162D4}" type="datetimeFigureOut">
              <a:rPr lang="sl-SI" smtClean="0"/>
              <a:t>25. 11. 2019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44571-01A8-48C9-A350-226985F39A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28729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680D-224A-4E0E-BF20-58AD9A4162D4}" type="datetimeFigureOut">
              <a:rPr lang="sl-SI" smtClean="0"/>
              <a:t>25. 11. 2019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44571-01A8-48C9-A350-226985F39A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72782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756000" y="476672"/>
            <a:ext cx="7668344" cy="1484784"/>
          </a:xfrm>
          <a:prstGeom prst="roundRect">
            <a:avLst/>
          </a:prstGeom>
          <a:solidFill>
            <a:srgbClr val="A334D0">
              <a:alpha val="72000"/>
            </a:srgbClr>
          </a:solidFill>
          <a:ln>
            <a:solidFill>
              <a:srgbClr val="A334D0">
                <a:alpha val="43000"/>
              </a:srgbClr>
            </a:solidFill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3200" b="1" cap="none" spc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dirty="0" smtClean="0"/>
              <a:t>Uredite sloge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29063176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680D-224A-4E0E-BF20-58AD9A4162D4}" type="datetimeFigureOut">
              <a:rPr lang="sl-SI" smtClean="0"/>
              <a:t>25. 11. 2019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44571-01A8-48C9-A350-226985F39A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76626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dirty="0" smtClean="0"/>
              <a:t>Uredite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680D-224A-4E0E-BF20-58AD9A4162D4}" type="datetimeFigureOut">
              <a:rPr lang="sl-SI" smtClean="0"/>
              <a:t>25. 11. 2019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44571-01A8-48C9-A350-226985F39A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27667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680D-224A-4E0E-BF20-58AD9A4162D4}" type="datetimeFigureOut">
              <a:rPr lang="sl-SI" smtClean="0"/>
              <a:t>25. 11. 2019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44571-01A8-48C9-A350-226985F39A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1777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2680D-224A-4E0E-BF20-58AD9A4162D4}" type="datetimeFigureOut">
              <a:rPr lang="sl-SI" smtClean="0"/>
              <a:t>25. 11. 2019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44571-01A8-48C9-A350-226985F39A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45524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otnik 4"/>
          <p:cNvSpPr/>
          <p:nvPr/>
        </p:nvSpPr>
        <p:spPr>
          <a:xfrm>
            <a:off x="648490" y="3431126"/>
            <a:ext cx="7847020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sz="9600" b="1" dirty="0">
                <a:ln w="12700">
                  <a:solidFill>
                    <a:srgbClr val="FFCC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POSTNI ČAS </a:t>
            </a:r>
            <a:endParaRPr lang="sl-SI" sz="9600" b="1" dirty="0" smtClean="0">
              <a:ln w="12700">
                <a:solidFill>
                  <a:srgbClr val="FFCC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l-SI" sz="9600" b="1" dirty="0" smtClean="0">
                <a:ln w="12700">
                  <a:solidFill>
                    <a:srgbClr val="FFCC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sl-SI" sz="9600" b="1" dirty="0">
                <a:ln w="12700">
                  <a:solidFill>
                    <a:srgbClr val="FFCC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ADVENTU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Ograda vsebine 5"/>
          <p:cNvSpPr>
            <a:spLocks noGrp="1"/>
          </p:cNvSpPr>
          <p:nvPr>
            <p:ph idx="1"/>
          </p:nvPr>
        </p:nvSpPr>
        <p:spPr>
          <a:xfrm>
            <a:off x="737828" y="3573016"/>
            <a:ext cx="7668344" cy="2592288"/>
          </a:xfrm>
          <a:solidFill>
            <a:srgbClr val="A334D0">
              <a:alpha val="80000"/>
            </a:srgbClr>
          </a:solidFill>
        </p:spPr>
        <p:txBody>
          <a:bodyPr>
            <a:noAutofit/>
          </a:bodyPr>
          <a:lstStyle/>
          <a:p>
            <a:r>
              <a:rPr lang="sl-SI" sz="7200" dirty="0">
                <a:effectLst/>
              </a:rPr>
              <a:t>POSTNI ČAS V </a:t>
            </a:r>
            <a:r>
              <a:rPr lang="sl-SI" sz="7200" dirty="0" smtClean="0">
                <a:effectLst/>
              </a:rPr>
              <a:t>ADVENTU</a:t>
            </a:r>
            <a:endParaRPr lang="sl-SI" sz="7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51646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A334D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827584" y="3212976"/>
            <a:ext cx="7668344" cy="1484784"/>
          </a:xfrm>
          <a:solidFill>
            <a:srgbClr val="A334D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sl-SI" sz="3200" dirty="0">
                <a:effectLst/>
              </a:rPr>
              <a:t>Ali je postni čas v ADVENTU res čas odrekanja</a:t>
            </a:r>
            <a:r>
              <a:rPr lang="sl-SI" sz="3200" dirty="0" smtClean="0">
                <a:effectLst/>
              </a:rPr>
              <a:t>?</a:t>
            </a:r>
            <a:endParaRPr lang="sl-SI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691063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107504" y="2697018"/>
            <a:ext cx="8928992" cy="3684309"/>
          </a:xfrm>
        </p:spPr>
        <p:txBody>
          <a:bodyPr>
            <a:normAutofit/>
          </a:bodyPr>
          <a:lstStyle/>
          <a:p>
            <a:r>
              <a:rPr lang="sl-SI" sz="3200" dirty="0">
                <a:effectLst/>
              </a:rPr>
              <a:t>1 </a:t>
            </a:r>
            <a:r>
              <a:rPr lang="sl-SI" sz="3200" dirty="0" err="1">
                <a:effectLst/>
              </a:rPr>
              <a:t>FVod</a:t>
            </a:r>
            <a:r>
              <a:rPr lang="sl-SI" sz="3200" dirty="0">
                <a:effectLst/>
              </a:rPr>
              <a:t> 3, 15 – 16:  »Prav tako naj se vsi bratje postijo od praznika vseh svetih do božiča in od Gospodovega razglašenja, ko se je naš Gospod Jezus začel postiti, do velike noči.«</a:t>
            </a:r>
          </a:p>
        </p:txBody>
      </p:sp>
    </p:spTree>
    <p:extLst>
      <p:ext uri="{BB962C8B-B14F-4D97-AF65-F5344CB8AC3E}">
        <p14:creationId xmlns:p14="http://schemas.microsoft.com/office/powerpoint/2010/main" val="2294226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552728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ts val="3600"/>
              </a:lnSpc>
              <a:spcBef>
                <a:spcPts val="1200"/>
              </a:spcBef>
            </a:pPr>
            <a:r>
              <a:rPr lang="sl-SI" sz="3200" dirty="0">
                <a:effectLst/>
              </a:rPr>
              <a:t>2 </a:t>
            </a:r>
            <a:r>
              <a:rPr lang="sl-SI" sz="3200" dirty="0" err="1">
                <a:effectLst/>
              </a:rPr>
              <a:t>FVod</a:t>
            </a:r>
            <a:r>
              <a:rPr lang="sl-SI" sz="3200" dirty="0">
                <a:effectLst/>
              </a:rPr>
              <a:t> 3, 6 – 10: »Postijo naj se od praznika vseh svetnikov do božiča. Kateri se prostovoljno postijo v svetem 40-dnevnem postu, ki se začne z Gospodovim razglašenjem in traja 40 dni, ki jih je Gospod posvetil s svojim svetim postom, naj prejmejo blagoslov od Gospoda; tisti pa, ki se nočejo </a:t>
            </a:r>
            <a:r>
              <a:rPr lang="sl-SI" sz="3200" dirty="0">
                <a:ln w="12700">
                  <a:noFill/>
                  <a:prstDash val="solid"/>
                </a:ln>
                <a:effectLst/>
              </a:rPr>
              <a:t>postiti</a:t>
            </a:r>
            <a:r>
              <a:rPr lang="sl-SI" sz="3200" dirty="0">
                <a:effectLst/>
              </a:rPr>
              <a:t>, naj ne bodo k temu prisiljeni. Postijo pa naj se drugih 40 dni do velike noči. Ob drugih časih se niso dolžni postiti razen ob petkih. V času očitne potrebe pa se bratje sploh niso dolžni telesno postiti!«</a:t>
            </a:r>
          </a:p>
        </p:txBody>
      </p:sp>
    </p:spTree>
    <p:extLst>
      <p:ext uri="{BB962C8B-B14F-4D97-AF65-F5344CB8AC3E}">
        <p14:creationId xmlns:p14="http://schemas.microsoft.com/office/powerpoint/2010/main" val="15847169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737828" y="2697018"/>
            <a:ext cx="7668344" cy="2892222"/>
          </a:xfrm>
        </p:spPr>
        <p:txBody>
          <a:bodyPr>
            <a:normAutofit/>
          </a:bodyPr>
          <a:lstStyle/>
          <a:p>
            <a:r>
              <a:rPr lang="sl-SI" dirty="0">
                <a:effectLst/>
              </a:rPr>
              <a:t>Postni čas naj bo čas »radostnega in prostovoljnega odpovedovanja« nekaterim stvarem. To naj bo čas praznovanja in radosti – vendar na drugačen način!</a:t>
            </a:r>
          </a:p>
        </p:txBody>
      </p:sp>
    </p:spTree>
    <p:extLst>
      <p:ext uri="{BB962C8B-B14F-4D97-AF65-F5344CB8AC3E}">
        <p14:creationId xmlns:p14="http://schemas.microsoft.com/office/powerpoint/2010/main" val="983469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737828" y="2697018"/>
            <a:ext cx="7668344" cy="2316157"/>
          </a:xfrm>
        </p:spPr>
        <p:txBody>
          <a:bodyPr>
            <a:normAutofit lnSpcReduction="10000"/>
          </a:bodyPr>
          <a:lstStyle/>
          <a:p>
            <a:pPr algn="just">
              <a:spcAft>
                <a:spcPts val="0"/>
              </a:spcAft>
            </a:pPr>
            <a:r>
              <a:rPr lang="sl-SI" b="0" dirty="0" smtClean="0">
                <a:effectLst/>
                <a:latin typeface="Times New Roman"/>
                <a:ea typeface="SimSun"/>
              </a:rPr>
              <a:t>V tem času:</a:t>
            </a:r>
            <a:endParaRPr lang="sl-SI" sz="2800" b="0" dirty="0" smtClean="0">
              <a:effectLst/>
              <a:latin typeface="Times New Roman"/>
              <a:ea typeface="SimSu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08940" algn="l"/>
              </a:tabLst>
            </a:pPr>
            <a:r>
              <a:rPr lang="sl-SI" b="0" dirty="0" smtClean="0">
                <a:effectLst/>
                <a:latin typeface="Times New Roman"/>
                <a:ea typeface="SimSun"/>
              </a:rPr>
              <a:t>se odpovemo sodbam, ki jih včasih izrekamo o drugih ljudeh in </a:t>
            </a:r>
            <a:r>
              <a:rPr lang="sl-SI" u="sng" dirty="0">
                <a:effectLst/>
                <a:latin typeface="Times New Roman"/>
                <a:ea typeface="SimSun"/>
              </a:rPr>
              <a:t>slavimo Boga, ki je v nas.</a:t>
            </a:r>
            <a:endParaRPr lang="sl-SI" sz="2800" dirty="0">
              <a:effectLst/>
              <a:latin typeface="Times New Roma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4795216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737828" y="2697018"/>
            <a:ext cx="7668344" cy="1956117"/>
          </a:xfrm>
        </p:spPr>
        <p:txBody>
          <a:bodyPr>
            <a:normAutofit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08940" algn="l"/>
              </a:tabLst>
            </a:pPr>
            <a:r>
              <a:rPr lang="sl-SI" b="0" dirty="0" smtClean="0">
                <a:effectLst/>
                <a:latin typeface="Times New Roman"/>
                <a:ea typeface="SimSun"/>
              </a:rPr>
              <a:t>odpovemo se poudarjanju razlik, ki so med nami, in </a:t>
            </a:r>
            <a:r>
              <a:rPr lang="sl-SI" u="sng" dirty="0">
                <a:effectLst/>
                <a:latin typeface="Times New Roman"/>
                <a:ea typeface="SimSun"/>
              </a:rPr>
              <a:t>se veselimo vsega, kar nas v življenju povezuje.</a:t>
            </a:r>
            <a:endParaRPr lang="sl-SI" sz="2800" u="sng" dirty="0">
              <a:effectLst/>
              <a:latin typeface="Times New Roma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10175930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737828" y="2697019"/>
            <a:ext cx="7668344" cy="1484784"/>
          </a:xfrm>
        </p:spPr>
        <p:txBody>
          <a:bodyPr>
            <a:normAutofit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08940" algn="l"/>
              </a:tabLst>
            </a:pPr>
            <a:r>
              <a:rPr lang="sl-SI" b="0" dirty="0" smtClean="0">
                <a:effectLst/>
                <a:latin typeface="Times New Roman"/>
                <a:ea typeface="SimSun"/>
              </a:rPr>
              <a:t>odpovemo se temi in  sencam žalovanja ter  </a:t>
            </a:r>
            <a:r>
              <a:rPr lang="sl-SI" u="sng" dirty="0">
                <a:effectLst/>
                <a:latin typeface="Times New Roman"/>
                <a:ea typeface="SimSun"/>
              </a:rPr>
              <a:t>slavimo luč in svetlobo.</a:t>
            </a:r>
            <a:endParaRPr lang="sl-SI" sz="2800" dirty="0">
              <a:effectLst/>
              <a:latin typeface="Times New Roma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10383553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737828" y="2697019"/>
            <a:ext cx="7668344" cy="1484784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08940" algn="l"/>
              </a:tabLst>
            </a:pPr>
            <a:r>
              <a:rPr lang="sl-SI" b="0" dirty="0" smtClean="0">
                <a:effectLst/>
                <a:latin typeface="Times New Roman"/>
                <a:ea typeface="SimSun"/>
              </a:rPr>
              <a:t>odpovemo se bolestnim mislim in besedam in </a:t>
            </a:r>
            <a:r>
              <a:rPr lang="sl-SI" u="sng" dirty="0">
                <a:effectLst/>
                <a:latin typeface="Times New Roman"/>
                <a:ea typeface="SimSun"/>
              </a:rPr>
              <a:t>se obdarujemo z nežnimi in zdravilnimi besedami.</a:t>
            </a:r>
            <a:endParaRPr lang="sl-SI" sz="2800" dirty="0">
              <a:effectLst/>
              <a:latin typeface="Times New Roma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33183008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737828" y="2697019"/>
            <a:ext cx="7668344" cy="1484784"/>
          </a:xfrm>
        </p:spPr>
        <p:txBody>
          <a:bodyPr>
            <a:normAutofit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08940" algn="l"/>
              </a:tabLst>
            </a:pPr>
            <a:r>
              <a:rPr lang="sl-SI" b="0" dirty="0" smtClean="0">
                <a:effectLst/>
                <a:latin typeface="Times New Roman"/>
                <a:ea typeface="SimSun"/>
              </a:rPr>
              <a:t>odpovemo se razočaranjem in </a:t>
            </a:r>
            <a:r>
              <a:rPr lang="sl-SI" u="sng" dirty="0">
                <a:effectLst/>
                <a:latin typeface="Times New Roman"/>
                <a:ea typeface="SimSun"/>
              </a:rPr>
              <a:t>slavimo hvaležnost.</a:t>
            </a:r>
            <a:endParaRPr lang="sl-SI" sz="2800" dirty="0">
              <a:effectLst/>
              <a:latin typeface="Times New Roma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25905894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737828" y="2697019"/>
            <a:ext cx="7668344" cy="1484784"/>
          </a:xfrm>
        </p:spPr>
        <p:txBody>
          <a:bodyPr>
            <a:normAutofit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08940" algn="l"/>
              </a:tabLst>
            </a:pPr>
            <a:r>
              <a:rPr lang="sl-SI" b="0" dirty="0" smtClean="0">
                <a:effectLst/>
                <a:latin typeface="Times New Roman"/>
                <a:ea typeface="SimSun"/>
              </a:rPr>
              <a:t>odpovemo se jezi in</a:t>
            </a:r>
            <a:r>
              <a:rPr lang="sl-SI" b="0" dirty="0">
                <a:effectLst/>
                <a:latin typeface="Times New Roman"/>
                <a:ea typeface="SimSun"/>
              </a:rPr>
              <a:t> </a:t>
            </a:r>
            <a:r>
              <a:rPr lang="sl-SI" u="sng" dirty="0">
                <a:effectLst/>
                <a:latin typeface="Times New Roman"/>
                <a:ea typeface="SimSun"/>
              </a:rPr>
              <a:t>počastimo sveto potrpežljivost</a:t>
            </a:r>
            <a:r>
              <a:rPr lang="sl-SI" u="sng" dirty="0" smtClean="0">
                <a:effectLst/>
                <a:latin typeface="Times New Roman"/>
                <a:ea typeface="SimSun"/>
              </a:rPr>
              <a:t>.</a:t>
            </a:r>
            <a:endParaRPr lang="sl-SI" sz="2800" dirty="0">
              <a:effectLst/>
              <a:latin typeface="Times New Roma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23115976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737828" y="2697019"/>
            <a:ext cx="7668344" cy="1484784"/>
          </a:xfrm>
        </p:spPr>
        <p:txBody>
          <a:bodyPr>
            <a:normAutofit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08940" algn="l"/>
              </a:tabLst>
            </a:pPr>
            <a:r>
              <a:rPr lang="sl-SI" b="0" dirty="0" smtClean="0">
                <a:effectLst/>
                <a:latin typeface="Times New Roman"/>
                <a:ea typeface="SimSun"/>
              </a:rPr>
              <a:t>odrečemo se pesimizmu in </a:t>
            </a:r>
            <a:r>
              <a:rPr lang="sl-SI" u="sng" dirty="0">
                <a:effectLst/>
                <a:latin typeface="Times New Roman"/>
                <a:ea typeface="SimSun"/>
              </a:rPr>
              <a:t>živimo z optimizmom.</a:t>
            </a:r>
            <a:endParaRPr lang="sl-SI" sz="2800" dirty="0">
              <a:effectLst/>
              <a:latin typeface="Times New Roma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15132460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737828" y="2697018"/>
            <a:ext cx="7668344" cy="1668085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08940" algn="l"/>
              </a:tabLst>
            </a:pPr>
            <a:r>
              <a:rPr lang="sl-SI" b="0" dirty="0" smtClean="0">
                <a:effectLst/>
                <a:latin typeface="Times New Roman"/>
                <a:ea typeface="SimSun"/>
              </a:rPr>
              <a:t>odpovemo se skrbem, jadikovanju in sebičnosti. </a:t>
            </a:r>
            <a:r>
              <a:rPr lang="sl-SI" u="sng" dirty="0">
                <a:effectLst/>
                <a:latin typeface="Times New Roman"/>
                <a:ea typeface="SimSun"/>
              </a:rPr>
              <a:t>Slavimo pa upanje in Božjo Previdnost.</a:t>
            </a:r>
            <a:endParaRPr lang="sl-SI" sz="2800" dirty="0">
              <a:effectLst/>
              <a:latin typeface="Times New Roma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21889920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3"/>
          <a:stretch/>
        </p:blipFill>
        <p:spPr>
          <a:xfrm>
            <a:off x="0" y="0"/>
            <a:ext cx="9144001" cy="68788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737828" y="2697019"/>
            <a:ext cx="7668344" cy="1484784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08940" algn="l"/>
              </a:tabLst>
            </a:pPr>
            <a:r>
              <a:rPr lang="sl-SI" b="0" dirty="0" smtClean="0">
                <a:effectLst/>
                <a:latin typeface="Times New Roman"/>
                <a:ea typeface="SimSun"/>
              </a:rPr>
              <a:t>odpovemo se pretiranemu zatajevanju in  tesnobnosti. </a:t>
            </a:r>
            <a:r>
              <a:rPr lang="sl-SI" u="sng" dirty="0">
                <a:effectLst/>
                <a:latin typeface="Times New Roman"/>
                <a:ea typeface="SimSun"/>
              </a:rPr>
              <a:t>Z nenehno molitvijo slavimo Večno Resnico. </a:t>
            </a:r>
            <a:endParaRPr lang="sl-SI" sz="2800" dirty="0">
              <a:effectLst/>
              <a:latin typeface="Times New Roma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3664187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32"/>
          <a:stretch/>
        </p:blipFill>
        <p:spPr>
          <a:xfrm>
            <a:off x="10147" y="0"/>
            <a:ext cx="9133853" cy="6858000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Ograda vsebine 4"/>
          <p:cNvSpPr>
            <a:spLocks noGrp="1"/>
          </p:cNvSpPr>
          <p:nvPr>
            <p:ph idx="1"/>
          </p:nvPr>
        </p:nvSpPr>
        <p:spPr>
          <a:xfrm>
            <a:off x="742901" y="4797152"/>
            <a:ext cx="7668344" cy="1812101"/>
          </a:xfrm>
        </p:spPr>
        <p:txBody>
          <a:bodyPr>
            <a:normAutofit/>
          </a:bodyPr>
          <a:lstStyle/>
          <a:p>
            <a:r>
              <a:rPr lang="sl-SI" dirty="0">
                <a:effectLst/>
              </a:rPr>
              <a:t>POSTNI ČAS V ADVENTU JE PRILOŽNOST, DA SE SREČAMO Z BOGOM!</a:t>
            </a:r>
          </a:p>
        </p:txBody>
      </p:sp>
    </p:spTree>
    <p:extLst>
      <p:ext uri="{BB962C8B-B14F-4D97-AF65-F5344CB8AC3E}">
        <p14:creationId xmlns:p14="http://schemas.microsoft.com/office/powerpoint/2010/main" val="3956658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327</Words>
  <Application>Microsoft Office PowerPoint</Application>
  <PresentationFormat>Diaprojekcija na zaslonu (4:3)</PresentationFormat>
  <Paragraphs>18</Paragraphs>
  <Slides>15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15</vt:i4>
      </vt:variant>
    </vt:vector>
  </HeadingPairs>
  <TitlesOfParts>
    <vt:vector size="21" baseType="lpstr">
      <vt:lpstr>SimSun</vt:lpstr>
      <vt:lpstr>Arial</vt:lpstr>
      <vt:lpstr>Calibri</vt:lpstr>
      <vt:lpstr>Symbol</vt:lpstr>
      <vt:lpstr>Times New Roman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Uporabnik sistema Windows</dc:creator>
  <cp:lastModifiedBy>Fani Pečar</cp:lastModifiedBy>
  <cp:revision>9</cp:revision>
  <dcterms:created xsi:type="dcterms:W3CDTF">2019-11-22T19:38:49Z</dcterms:created>
  <dcterms:modified xsi:type="dcterms:W3CDTF">2019-11-25T22:17:00Z</dcterms:modified>
</cp:coreProperties>
</file>